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0eb3c019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a0eb3c019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a0eb3c019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a0eb3c019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4015da64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4015da64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a4015da64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a4015da64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a0eb3c019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a0eb3c019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4015da6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4015da6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a0eb3c019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a0eb3c019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63b007c38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63b007c38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a0eb3c019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a0eb3c019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a0eb3c019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a0eb3c019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a0eb3c019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a0eb3c019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a0eb3c019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a0eb3c019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6" Type="http://schemas.openxmlformats.org/officeDocument/2006/relationships/image" Target="../media/image8.png"/><Relationship Id="rId7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-13226" y="1322425"/>
            <a:ext cx="6423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Collaborating across the Gulf of Maine to complete citizen-driven fishery science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-79675" y="3571200"/>
            <a:ext cx="65568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Everett Rzeszowski</a:t>
            </a:r>
            <a:r>
              <a:rPr baseline="30000" lang="en"/>
              <a:t>1</a:t>
            </a:r>
            <a:r>
              <a:rPr lang="en"/>
              <a:t>, Kathleen Reardon</a:t>
            </a:r>
            <a:r>
              <a:rPr baseline="30000" lang="en"/>
              <a:t>2</a:t>
            </a:r>
            <a:r>
              <a:rPr lang="en"/>
              <a:t>, Heidi Henninger</a:t>
            </a:r>
            <a:r>
              <a:rPr baseline="30000" lang="en"/>
              <a:t>3</a:t>
            </a:r>
            <a:r>
              <a:rPr lang="en"/>
              <a:t>, Joshua Carloni</a:t>
            </a:r>
            <a:r>
              <a:rPr baseline="30000" lang="en"/>
              <a:t>4</a:t>
            </a:r>
            <a:r>
              <a:rPr lang="en"/>
              <a:t>, Damian C. Brady</a:t>
            </a:r>
            <a:r>
              <a:rPr baseline="30000" lang="en"/>
              <a:t>1 </a:t>
            </a:r>
            <a:endParaRPr baseline="30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254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lang="en" sz="1998"/>
              <a:t>1</a:t>
            </a:r>
            <a:r>
              <a:rPr lang="en" sz="1998"/>
              <a:t>Darling Marine Center, </a:t>
            </a:r>
            <a:r>
              <a:rPr baseline="30000" lang="en" sz="1998"/>
              <a:t>2</a:t>
            </a:r>
            <a:r>
              <a:rPr lang="en" sz="1998"/>
              <a:t>ME Dept. Marine Resources, </a:t>
            </a:r>
            <a:r>
              <a:rPr baseline="30000" lang="en" sz="1998"/>
              <a:t>3</a:t>
            </a:r>
            <a:r>
              <a:rPr lang="en" sz="1998"/>
              <a:t>Atlantic Offshore Lobstermen’s Association, </a:t>
            </a:r>
            <a:r>
              <a:rPr baseline="30000" lang="en" sz="1998"/>
              <a:t>4</a:t>
            </a:r>
            <a:r>
              <a:rPr lang="en" sz="1998"/>
              <a:t>New Hampshire Fish &amp; Game</a:t>
            </a:r>
            <a:endParaRPr sz="1998"/>
          </a:p>
        </p:txBody>
      </p:sp>
      <p:pic>
        <p:nvPicPr>
          <p:cNvPr descr="CES_outline_logo_2c.eps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77000" y="3616625"/>
            <a:ext cx="2481399" cy="66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9300" y="4346017"/>
            <a:ext cx="649622" cy="667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7602" y="4333200"/>
            <a:ext cx="721230" cy="667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27517" y="4333200"/>
            <a:ext cx="581908" cy="667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37288" y="29950"/>
            <a:ext cx="2653773" cy="3537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Stock Connectivity Results 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GOM and GBK lobsters are exchanging but not at the rate expected.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This information will be communicated to ASMFC Stock Assessment Technical Committee to inform the stock connectivity working group.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5100" y="188975"/>
            <a:ext cx="4678924" cy="48776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/>
        </p:nvSpPr>
        <p:spPr>
          <a:xfrm>
            <a:off x="1918200" y="4644350"/>
            <a:ext cx="25752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Tag movement results.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Together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52475"/>
            <a:ext cx="52992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Field coordination of tagging effort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Industry tag / image returns</a:t>
            </a:r>
            <a:endParaRPr sz="12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Initial data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Secondary data analysis</a:t>
            </a:r>
            <a:endParaRPr sz="12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Communication </a:t>
            </a:r>
            <a:endParaRPr/>
          </a:p>
        </p:txBody>
      </p:sp>
      <p:pic>
        <p:nvPicPr>
          <p:cNvPr descr="A picture containing text&#10;&#10;Description automatically generated"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2">
            <a:off x="5968662" y="1962763"/>
            <a:ext cx="2105225" cy="378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676175" y="-508550"/>
            <a:ext cx="2690200" cy="378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5187675" y="4807000"/>
            <a:ext cx="36672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Industry submitted recapture images.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 work related to connectivity and estimating error on length observations to the Stock Assessment Technical Committee, inform management.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Using this work to </a:t>
            </a:r>
            <a:r>
              <a:rPr lang="en"/>
              <a:t>inform</a:t>
            </a:r>
            <a:r>
              <a:rPr lang="en"/>
              <a:t> future work, </a:t>
            </a:r>
            <a:r>
              <a:rPr lang="en"/>
              <a:t>lobster</a:t>
            </a:r>
            <a:r>
              <a:rPr lang="en"/>
              <a:t> tagging in RI and MA.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Continued outreach with fishing community with emphasis on results from citizen science data collection.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504100" y="327350"/>
            <a:ext cx="228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5"/>
          <p:cNvSpPr txBox="1"/>
          <p:nvPr>
            <p:ph type="title"/>
          </p:nvPr>
        </p:nvSpPr>
        <p:spPr>
          <a:xfrm>
            <a:off x="-113150" y="3996175"/>
            <a:ext cx="352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and Questions</a:t>
            </a:r>
            <a:endParaRPr/>
          </a:p>
        </p:txBody>
      </p:sp>
      <p:pic>
        <p:nvPicPr>
          <p:cNvPr descr="A lobster on a table&#10;&#10;Description generated with high confidence"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9950" y="0"/>
            <a:ext cx="56578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/>
        </p:nvSpPr>
        <p:spPr>
          <a:xfrm>
            <a:off x="3638550" y="1524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 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150875" y="1017775"/>
            <a:ext cx="53961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2015-2016 - Georges Bank egger study, funded by ACCSP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2017-2020 - GOM/GB tagging study, funded by NOAA SK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Project Goal:</a:t>
            </a:r>
            <a:r>
              <a:rPr lang="en"/>
              <a:t> Examine stock connectivity &amp; update growth data, in response to 2015 Lobster Stock Assessment</a:t>
            </a:r>
            <a:endParaRPr sz="1600"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Today:</a:t>
            </a:r>
            <a:endParaRPr/>
          </a:p>
          <a:p>
            <a:pPr indent="-32988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724"/>
              <a:t>Field methods</a:t>
            </a:r>
            <a:endParaRPr sz="1724"/>
          </a:p>
          <a:p>
            <a:pPr indent="-32988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724"/>
              <a:t>Developing analytical methods</a:t>
            </a:r>
            <a:endParaRPr sz="1724"/>
          </a:p>
          <a:p>
            <a:pPr indent="-32988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724"/>
              <a:t>Successful collaborations </a:t>
            </a:r>
            <a:endParaRPr sz="1724"/>
          </a:p>
          <a:p>
            <a:pPr indent="-32988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724"/>
              <a:t>Next steps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1377" y="128225"/>
            <a:ext cx="3387049" cy="444065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5681425" y="4492675"/>
            <a:ext cx="32070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Previously defined Stock Units (ASMFC, 2009). </a:t>
            </a:r>
            <a:endParaRPr sz="15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Team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38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105" lvl="0" marL="457200" rtl="0" algn="l">
              <a:spcBef>
                <a:spcPts val="0"/>
              </a:spcBef>
              <a:spcAft>
                <a:spcPts val="0"/>
              </a:spcAft>
              <a:buSzPts val="1630"/>
              <a:buChar char="-"/>
            </a:pPr>
            <a:r>
              <a:rPr lang="en" sz="1629" u="sng"/>
              <a:t>Heidi Henninger</a:t>
            </a:r>
            <a:r>
              <a:rPr lang="en" sz="1629"/>
              <a:t> (formerly AOLA), Co-PI </a:t>
            </a:r>
            <a:endParaRPr sz="1629"/>
          </a:p>
          <a:p>
            <a:pPr indent="-3321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30"/>
              <a:buChar char="-"/>
            </a:pPr>
            <a:r>
              <a:rPr lang="en" sz="1629" u="sng"/>
              <a:t>Joshua T. Carloni</a:t>
            </a:r>
            <a:r>
              <a:rPr lang="en" sz="1629"/>
              <a:t> (NH F&amp;G), Co-PI</a:t>
            </a:r>
            <a:endParaRPr sz="1629"/>
          </a:p>
          <a:p>
            <a:pPr indent="-3321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30"/>
              <a:buChar char="-"/>
            </a:pPr>
            <a:r>
              <a:rPr lang="en" sz="1629" u="sng"/>
              <a:t>Kathleen M. Reardon </a:t>
            </a:r>
            <a:r>
              <a:rPr lang="en" sz="1629"/>
              <a:t>(ME DMR), Co-PI</a:t>
            </a:r>
            <a:endParaRPr sz="1629"/>
          </a:p>
          <a:p>
            <a:pPr indent="-3321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30"/>
              <a:buChar char="-"/>
            </a:pPr>
            <a:r>
              <a:rPr lang="en" sz="1629" u="sng"/>
              <a:t>Everett Rzeszowski</a:t>
            </a:r>
            <a:r>
              <a:rPr lang="en" sz="1629"/>
              <a:t> (Darling Marine Center), student data analyst completing </a:t>
            </a:r>
            <a:r>
              <a:rPr lang="en" sz="1629"/>
              <a:t>backend</a:t>
            </a:r>
            <a:r>
              <a:rPr lang="en" sz="1629"/>
              <a:t> analysis.</a:t>
            </a:r>
            <a:endParaRPr sz="1629"/>
          </a:p>
          <a:p>
            <a:pPr indent="-33210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30"/>
              <a:buChar char="-"/>
            </a:pPr>
            <a:r>
              <a:rPr lang="en" sz="1629" u="sng"/>
              <a:t>Damian C. Brady </a:t>
            </a:r>
            <a:r>
              <a:rPr lang="en" sz="1629"/>
              <a:t>(Darling Marine Center), analysis conceptualization.</a:t>
            </a:r>
            <a:endParaRPr sz="1629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29"/>
          </a:p>
          <a:p>
            <a:pPr indent="-33845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730"/>
              <a:buChar char="-"/>
            </a:pPr>
            <a:r>
              <a:rPr lang="en" sz="1729"/>
              <a:t>The many technicians and fishermen that made the decision to contribute to this data </a:t>
            </a:r>
            <a:r>
              <a:rPr lang="en" sz="1729"/>
              <a:t>collection</a:t>
            </a:r>
            <a:r>
              <a:rPr lang="en" sz="1729"/>
              <a:t> </a:t>
            </a:r>
            <a:r>
              <a:rPr lang="en" sz="1729"/>
              <a:t>effort</a:t>
            </a:r>
            <a:r>
              <a:rPr lang="en" sz="1729"/>
              <a:t>.</a:t>
            </a:r>
            <a:endParaRPr sz="1729"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9775" y="248337"/>
            <a:ext cx="966075" cy="96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9950" y="4078575"/>
            <a:ext cx="966075" cy="96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Field Methods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83100" y="1017725"/>
            <a:ext cx="5413800" cy="38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Tagged 18,000+ lobsters with Floy T-Bar tags which lobsters can retain through molt events.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u="sng"/>
              <a:t>Fishery Dependent:</a:t>
            </a:r>
            <a:endParaRPr sz="2000" u="sng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sz="2000"/>
              <a:t>Oversized, undersized, and reproductive females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000"/>
              <a:t>Tagged during commercial fishing trips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000"/>
              <a:t>ME DMR, MRAG Americas and Coonamessett Farm Foundation.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u="sng"/>
              <a:t>Fishery Independent:</a:t>
            </a:r>
            <a:endParaRPr sz="20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sz="2000"/>
              <a:t>All lobsters 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000"/>
              <a:t>Chartered </a:t>
            </a:r>
            <a:r>
              <a:rPr lang="en" sz="2000"/>
              <a:t>fishing vessel - dedicated research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2000"/>
              <a:t>ME</a:t>
            </a:r>
            <a:r>
              <a:rPr lang="en" sz="2000"/>
              <a:t> DMR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Recaptures </a:t>
            </a:r>
            <a:r>
              <a:rPr lang="en" sz="2000"/>
              <a:t>were reported from 2015 - present. Images included 51 % of the time. </a:t>
            </a:r>
            <a:endParaRPr sz="20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6800" y="36450"/>
            <a:ext cx="3586425" cy="47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5317713" y="4742150"/>
            <a:ext cx="3984600" cy="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Example tagged lobster (Project image bank).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Outreach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2917350" y="1295700"/>
            <a:ext cx="362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Methods of outreach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Industry meetings</a:t>
            </a:r>
            <a:endParaRPr sz="1800"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Social media outreach</a:t>
            </a:r>
            <a:endParaRPr sz="1800"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Quarterly award raffles</a:t>
            </a:r>
            <a:endParaRPr sz="1800"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Radio chatter</a:t>
            </a:r>
            <a:endParaRPr sz="1800"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Facebook chatter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34327" lvl="1" marL="9144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Sent out custom tag/recapture charts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201550"/>
            <a:ext cx="2571950" cy="3604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2299" y="158050"/>
            <a:ext cx="2450000" cy="3936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Analytical Methods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781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</a:t>
            </a:r>
            <a:r>
              <a:rPr lang="en"/>
              <a:t>movement characteristics of animals tagged via</a:t>
            </a:r>
            <a:r>
              <a:rPr lang="en"/>
              <a:t> fishery independent vs fishery </a:t>
            </a:r>
            <a:r>
              <a:rPr lang="en"/>
              <a:t>dependent efforts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Determine if image analysis of submitted photographs is a viable way to capture lobster growth information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10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Fishery Dependent vs Independent Collaboration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137025" y="680450"/>
            <a:ext cx="5163600" cy="43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Most project tagging was contracted (Area 3) or opportunistic (Area 1) on fishery dependent sampling trips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Component of expanded tagging was fishery independent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to tag both legal and discarded catch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 a location where fishing effort was limited to allow more movement/time at large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Collaboration to determine location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LMA 3 captain for information on where and when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Also shared info on how to fish the area (bait, anchors, etc)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Collaboration with LMA 1 captain for day trips to area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Maine vessel determined through RFP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ME DMR provided traps, he provided rigging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3150" y="1116063"/>
            <a:ext cx="3843300" cy="3444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139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ImageJ 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3900" y="855250"/>
            <a:ext cx="5337300" cy="30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63250" y="712050"/>
            <a:ext cx="3567000" cy="42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Images provide simpler method of data collection 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Image J software used to estimate length from images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Varying quality of pictures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Developed protocol for ranking image quality to be considered in analysis</a:t>
            </a:r>
            <a:endParaRPr sz="1800">
              <a:solidFill>
                <a:schemeClr val="lt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Some fishermen were able to measure &amp; photograph 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Provides opportunity to compare methods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ImageJ results 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235500" y="923875"/>
            <a:ext cx="4543800" cy="40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Comparing direct measures with photographs we found that images can reliably estimate size.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Historically it is difficult to get growth data from tagging projects.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Expanding</a:t>
            </a:r>
            <a:r>
              <a:rPr lang="en"/>
              <a:t> this type of data collection can give more data on how lobsters grow (a main objective).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8575" y="390781"/>
            <a:ext cx="4120725" cy="36527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/>
        </p:nvSpPr>
        <p:spPr>
          <a:xfrm>
            <a:off x="4641188" y="4121250"/>
            <a:ext cx="43755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Results from analysis comparing Image estimate length and Measured length. 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